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DA"/>
    <a:srgbClr val="FF71C9"/>
    <a:srgbClr val="E867AB"/>
    <a:srgbClr val="71A7FF"/>
    <a:srgbClr val="7174FF"/>
    <a:srgbClr val="B871FF"/>
    <a:srgbClr val="F171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74" autoAdjust="0"/>
  </p:normalViewPr>
  <p:slideViewPr>
    <p:cSldViewPr snapToGrid="0">
      <p:cViewPr varScale="1">
        <p:scale>
          <a:sx n="119" d="100"/>
          <a:sy n="119" d="100"/>
        </p:scale>
        <p:origin x="557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827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0723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6502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758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337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1735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5400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4708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991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134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2070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83EB1-0979-4494-9D51-165DBAFE2DE4}" type="datetimeFigureOut">
              <a:rPr lang="ru-RU" smtClean="0"/>
              <a:t>12.05.2025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594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006" r="961" b="3289"/>
          <a:stretch/>
        </p:blipFill>
        <p:spPr>
          <a:xfrm>
            <a:off x="336885" y="442800"/>
            <a:ext cx="6870032" cy="636752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899241" y="3626565"/>
            <a:ext cx="11713464" cy="919163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ru-RU" sz="5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Сборка</a:t>
            </a:r>
            <a:br>
              <a:rPr lang="ru-RU" sz="5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</a:br>
            <a:r>
              <a:rPr lang="en-US" sz="66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</a:t>
            </a:r>
            <a:r>
              <a:rPr lang="ru-RU" sz="5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/>
            </a:r>
            <a:br>
              <a:rPr lang="ru-RU" sz="5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</a:br>
            <a:r>
              <a:rPr lang="ru-RU" sz="5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приложения</a:t>
            </a:r>
            <a:endParaRPr lang="ru-RU" sz="5400" b="1" dirty="0">
              <a:solidFill>
                <a:schemeClr val="tx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2863" y="4545728"/>
            <a:ext cx="1546220" cy="154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2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294327" y="323128"/>
            <a:ext cx="93135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Loaders (</a:t>
            </a:r>
            <a:r>
              <a:rPr lang="ru-RU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загрузчики)</a:t>
            </a:r>
            <a:endParaRPr lang="en-US" sz="4400" dirty="0" smtClean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4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1294326" y="1396112"/>
            <a:ext cx="64136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Позволяют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преобразовать файлы в 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модули. Из коробки 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поддерживает только </a:t>
            </a:r>
            <a:r>
              <a:rPr lang="ru-RU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js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и </a:t>
            </a:r>
            <a:r>
              <a:rPr lang="ru-RU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json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файлы. Например, для </a:t>
            </a:r>
            <a:r>
              <a:rPr lang="en-US" b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scss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надо добавить 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определенный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набор </a:t>
            </a:r>
            <a:r>
              <a:rPr lang="ru-RU" b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loader</a:t>
            </a:r>
            <a:r>
              <a:rPr lang="ru-RU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-ов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1294326" y="3110246"/>
            <a:ext cx="1796603" cy="920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1463360" y="3385999"/>
            <a:ext cx="1683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Input (source)</a:t>
            </a:r>
            <a:endParaRPr lang="ru-RU" b="1" dirty="0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4589170" y="3110248"/>
            <a:ext cx="1796603" cy="920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3" name="Соединительная линия уступом 12"/>
          <p:cNvCxnSpPr>
            <a:endCxn id="9" idx="1"/>
          </p:cNvCxnSpPr>
          <p:nvPr/>
        </p:nvCxnSpPr>
        <p:spPr>
          <a:xfrm>
            <a:off x="2994336" y="3570666"/>
            <a:ext cx="1594834" cy="2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45514" y="3247501"/>
            <a:ext cx="16839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Loader</a:t>
            </a:r>
            <a:br>
              <a:rPr lang="en-US" b="1" dirty="0" smtClean="0"/>
            </a:br>
            <a:r>
              <a:rPr lang="en-US" b="1" dirty="0" smtClean="0"/>
              <a:t>(</a:t>
            </a:r>
            <a:r>
              <a:rPr lang="en-US" b="1" dirty="0" err="1" smtClean="0"/>
              <a:t>js</a:t>
            </a:r>
            <a:r>
              <a:rPr lang="en-US" b="1" dirty="0" smtClean="0"/>
              <a:t> function)</a:t>
            </a:r>
            <a:endParaRPr lang="ru-RU" b="1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7827670" y="3110246"/>
            <a:ext cx="1796603" cy="920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7940360" y="3385999"/>
            <a:ext cx="1683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Output (source)</a:t>
            </a:r>
            <a:endParaRPr lang="ru-RU" b="1" dirty="0"/>
          </a:p>
        </p:txBody>
      </p:sp>
      <p:cxnSp>
        <p:nvCxnSpPr>
          <p:cNvPr id="15" name="Прямая со стрелкой 14"/>
          <p:cNvCxnSpPr>
            <a:stCxn id="10" idx="3"/>
            <a:endCxn id="11" idx="1"/>
          </p:cNvCxnSpPr>
          <p:nvPr/>
        </p:nvCxnSpPr>
        <p:spPr>
          <a:xfrm flipV="1">
            <a:off x="6329427" y="3570666"/>
            <a:ext cx="1498243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242811" y="4552682"/>
            <a:ext cx="32583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Css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Style-loader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Sass-loader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Svg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72994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9" grpId="0" animBg="1"/>
      <p:bldP spid="10" grpId="0"/>
      <p:bldP spid="11" grpId="0" animBg="1"/>
      <p:bldP spid="12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204173" y="303664"/>
            <a:ext cx="9281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rules</a:t>
            </a:r>
            <a:r>
              <a:rPr lang="ru-RU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(правила)</a:t>
            </a:r>
            <a:endParaRPr lang="en-US" sz="4400" dirty="0" smtClean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4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1204173" y="1286642"/>
            <a:ext cx="64136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Определяют какой набор</a:t>
            </a:r>
            <a:r>
              <a:rPr lang="ru-RU" b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b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loader-</a:t>
            </a:r>
            <a:r>
              <a:rPr lang="ru-RU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ов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применять для того или иного типа файлов.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61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1204173" y="303664"/>
            <a:ext cx="9281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plugins</a:t>
            </a:r>
            <a:endParaRPr lang="en-US" sz="4400" dirty="0" smtClean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5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345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Группа 46"/>
          <p:cNvGrpSpPr/>
          <p:nvPr/>
        </p:nvGrpSpPr>
        <p:grpSpPr>
          <a:xfrm>
            <a:off x="1244953" y="1984089"/>
            <a:ext cx="9205272" cy="3492648"/>
            <a:chOff x="-233937" y="1612233"/>
            <a:chExt cx="9763932" cy="3492648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161798" y="1612233"/>
              <a:ext cx="9368197" cy="2011578"/>
              <a:chOff x="146938" y="2334127"/>
              <a:chExt cx="9368197" cy="2011578"/>
            </a:xfrm>
          </p:grpSpPr>
          <p:grpSp>
            <p:nvGrpSpPr>
              <p:cNvPr id="8" name="Группа 7"/>
              <p:cNvGrpSpPr/>
              <p:nvPr/>
            </p:nvGrpSpPr>
            <p:grpSpPr>
              <a:xfrm>
                <a:off x="146938" y="2334127"/>
                <a:ext cx="1347901" cy="2011578"/>
                <a:chOff x="594746" y="2399745"/>
                <a:chExt cx="1343892" cy="2257349"/>
              </a:xfrm>
            </p:grpSpPr>
            <p:sp>
              <p:nvSpPr>
                <p:cNvPr id="3" name="TextBox 2"/>
                <p:cNvSpPr txBox="1"/>
                <p:nvPr/>
              </p:nvSpPr>
              <p:spPr>
                <a:xfrm>
                  <a:off x="594746" y="2399745"/>
                  <a:ext cx="1343892" cy="21758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12000" b="1" dirty="0" smtClean="0">
                      <a:solidFill>
                        <a:srgbClr val="FF71C9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1</a:t>
                  </a:r>
                  <a:endParaRPr lang="ru-RU" sz="12000" b="1" dirty="0">
                    <a:solidFill>
                      <a:srgbClr val="FF71C9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  <a:cs typeface="Roboto Black" panose="02000000000000000000" pitchFamily="2" charset="0"/>
                  </a:endParaRPr>
                </a:p>
              </p:txBody>
            </p:sp>
            <p:sp>
              <p:nvSpPr>
                <p:cNvPr id="4" name="Прямоугольный треугольник 3"/>
                <p:cNvSpPr/>
                <p:nvPr/>
              </p:nvSpPr>
              <p:spPr>
                <a:xfrm rot="16200000">
                  <a:off x="544795" y="3419193"/>
                  <a:ext cx="1287852" cy="1187949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  <p:grpSp>
            <p:nvGrpSpPr>
              <p:cNvPr id="22" name="Группа 21"/>
              <p:cNvGrpSpPr/>
              <p:nvPr/>
            </p:nvGrpSpPr>
            <p:grpSpPr>
              <a:xfrm>
                <a:off x="2871572" y="2334127"/>
                <a:ext cx="1347900" cy="2011576"/>
                <a:chOff x="2871572" y="2334127"/>
                <a:chExt cx="1347900" cy="2011576"/>
              </a:xfrm>
            </p:grpSpPr>
            <p:sp>
              <p:nvSpPr>
                <p:cNvPr id="19" name="TextBox 18"/>
                <p:cNvSpPr txBox="1"/>
                <p:nvPr/>
              </p:nvSpPr>
              <p:spPr>
                <a:xfrm>
                  <a:off x="2871572" y="2334127"/>
                  <a:ext cx="1347900" cy="19389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12000" b="1" dirty="0">
                      <a:solidFill>
                        <a:srgbClr val="F171FF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2</a:t>
                  </a:r>
                </a:p>
              </p:txBody>
            </p:sp>
            <p:sp>
              <p:nvSpPr>
                <p:cNvPr id="21" name="Прямоугольный треугольник 20"/>
                <p:cNvSpPr/>
                <p:nvPr/>
              </p:nvSpPr>
              <p:spPr>
                <a:xfrm rot="16200000">
                  <a:off x="2893501" y="3176138"/>
                  <a:ext cx="1147636" cy="1191493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  <p:grpSp>
            <p:nvGrpSpPr>
              <p:cNvPr id="24" name="Группа 23"/>
              <p:cNvGrpSpPr/>
              <p:nvPr/>
            </p:nvGrpSpPr>
            <p:grpSpPr>
              <a:xfrm>
                <a:off x="5597606" y="2334127"/>
                <a:ext cx="1347901" cy="2011575"/>
                <a:chOff x="5597606" y="2334127"/>
                <a:chExt cx="1347901" cy="2011575"/>
              </a:xfrm>
            </p:grpSpPr>
            <p:sp>
              <p:nvSpPr>
                <p:cNvPr id="13" name="TextBox 12"/>
                <p:cNvSpPr txBox="1"/>
                <p:nvPr/>
              </p:nvSpPr>
              <p:spPr>
                <a:xfrm>
                  <a:off x="5597607" y="2334127"/>
                  <a:ext cx="1347900" cy="19389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0" b="1" dirty="0" smtClean="0">
                      <a:solidFill>
                        <a:srgbClr val="B871FF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3</a:t>
                  </a:r>
                  <a:endParaRPr lang="ru-RU" sz="12000" b="1" dirty="0">
                    <a:solidFill>
                      <a:srgbClr val="B871FF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  <a:cs typeface="Roboto Black" panose="02000000000000000000" pitchFamily="2" charset="0"/>
                  </a:endParaRPr>
                </a:p>
              </p:txBody>
            </p:sp>
            <p:sp>
              <p:nvSpPr>
                <p:cNvPr id="23" name="Прямоугольный треугольник 22"/>
                <p:cNvSpPr/>
                <p:nvPr/>
              </p:nvSpPr>
              <p:spPr>
                <a:xfrm rot="16200000">
                  <a:off x="5619535" y="3176137"/>
                  <a:ext cx="1147636" cy="1191493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  <p:grpSp>
            <p:nvGrpSpPr>
              <p:cNvPr id="27" name="Группа 26"/>
              <p:cNvGrpSpPr/>
              <p:nvPr/>
            </p:nvGrpSpPr>
            <p:grpSpPr>
              <a:xfrm>
                <a:off x="8167234" y="2334127"/>
                <a:ext cx="1347901" cy="2011576"/>
                <a:chOff x="8167234" y="2334127"/>
                <a:chExt cx="1347901" cy="2011576"/>
              </a:xfrm>
            </p:grpSpPr>
            <p:sp>
              <p:nvSpPr>
                <p:cNvPr id="16" name="TextBox 15"/>
                <p:cNvSpPr txBox="1"/>
                <p:nvPr/>
              </p:nvSpPr>
              <p:spPr>
                <a:xfrm>
                  <a:off x="8167235" y="2334127"/>
                  <a:ext cx="1347900" cy="19389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0" b="1" dirty="0">
                      <a:solidFill>
                        <a:srgbClr val="7174FF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4</a:t>
                  </a:r>
                  <a:endParaRPr lang="ru-RU" sz="12000" b="1" dirty="0">
                    <a:solidFill>
                      <a:srgbClr val="7174FF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  <a:cs typeface="Roboto Black" panose="02000000000000000000" pitchFamily="2" charset="0"/>
                  </a:endParaRPr>
                </a:p>
              </p:txBody>
            </p:sp>
            <p:sp>
              <p:nvSpPr>
                <p:cNvPr id="25" name="Прямоугольный треугольник 24"/>
                <p:cNvSpPr/>
                <p:nvPr/>
              </p:nvSpPr>
              <p:spPr>
                <a:xfrm rot="16200000">
                  <a:off x="8189163" y="3176138"/>
                  <a:ext cx="1147636" cy="1191493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</p:grpSp>
        <p:pic>
          <p:nvPicPr>
            <p:cNvPr id="31" name="Рисунок 30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rgbClr val="FF71C9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804493" y="3080084"/>
              <a:ext cx="543724" cy="543724"/>
            </a:xfrm>
            <a:prstGeom prst="rect">
              <a:avLst/>
            </a:prstGeom>
          </p:spPr>
        </p:pic>
        <p:pic>
          <p:nvPicPr>
            <p:cNvPr id="34" name="Рисунок 33"/>
            <p:cNvPicPr>
              <a:picLocks noChangeAspect="1"/>
            </p:cNvPicPr>
            <p:nvPr/>
          </p:nvPicPr>
          <p:blipFill rotWithShape="1">
            <a:blip r:embed="rId3"/>
            <a:srcRect l="6953" t="2433" r="5364" b="1020"/>
            <a:stretch/>
          </p:blipFill>
          <p:spPr>
            <a:xfrm>
              <a:off x="6304088" y="3077838"/>
              <a:ext cx="499872" cy="543694"/>
            </a:xfrm>
            <a:prstGeom prst="rect">
              <a:avLst/>
            </a:prstGeom>
          </p:spPr>
        </p:pic>
        <p:pic>
          <p:nvPicPr>
            <p:cNvPr id="37" name="Рисунок 36"/>
            <p:cNvPicPr>
              <a:picLocks noChangeAspect="1"/>
            </p:cNvPicPr>
            <p:nvPr/>
          </p:nvPicPr>
          <p:blipFill rotWithShape="1">
            <a:blip r:embed="rId4"/>
            <a:srcRect l="20634" r="20505"/>
            <a:stretch/>
          </p:blipFill>
          <p:spPr>
            <a:xfrm>
              <a:off x="9053548" y="3077823"/>
              <a:ext cx="320040" cy="543724"/>
            </a:xfrm>
            <a:prstGeom prst="rect">
              <a:avLst/>
            </a:prstGeom>
          </p:spPr>
        </p:pic>
        <p:pic>
          <p:nvPicPr>
            <p:cNvPr id="40" name="Рисунок 39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84" t="10641" r="12746" b="10339"/>
            <a:stretch/>
          </p:blipFill>
          <p:spPr>
            <a:xfrm>
              <a:off x="3557106" y="3076376"/>
              <a:ext cx="518586" cy="546618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-233937" y="3904552"/>
              <a:ext cx="198296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100" dirty="0" smtClean="0">
                  <a:solidFill>
                    <a:schemeClr val="bg2">
                      <a:lumMod val="50000"/>
                    </a:schemeClr>
                  </a:solidFill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Зачем что-то собирать?</a:t>
              </a:r>
              <a:endParaRPr lang="ru-RU" sz="21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498778" y="3851721"/>
              <a:ext cx="19829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216730" y="4043051"/>
              <a:ext cx="19829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err="1" smtClean="0">
                  <a:solidFill>
                    <a:schemeClr val="bg2">
                      <a:lumMod val="50000"/>
                    </a:schemeClr>
                  </a:solidFill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Webpack</a:t>
              </a:r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484015" y="3904552"/>
              <a:ext cx="198296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chemeClr val="bg2">
                      <a:lumMod val="50000"/>
                    </a:schemeClr>
                  </a:solidFill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Angular </a:t>
              </a:r>
              <a:r>
                <a:rPr lang="en-US" sz="2400" dirty="0">
                  <a:solidFill>
                    <a:schemeClr val="bg2">
                      <a:lumMod val="50000"/>
                    </a:schemeClr>
                  </a:solidFill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CLI builders</a:t>
              </a:r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  <a:p>
              <a:pPr algn="ctr"/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0" y="642553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 smtClean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План лекции</a:t>
            </a:r>
            <a:endParaRPr lang="ru-RU" sz="4400" b="1" dirty="0">
              <a:solidFill>
                <a:schemeClr val="tx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9274465" y="4414907"/>
            <a:ext cx="10807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Vite.js</a:t>
            </a:r>
            <a:endParaRPr lang="ru-RU" sz="2400" dirty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12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21129" y="546301"/>
            <a:ext cx="107503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Браузер – не компилятор</a:t>
            </a:r>
            <a:endParaRPr lang="ru-RU" sz="4400" b="1" dirty="0">
              <a:solidFill>
                <a:schemeClr val="bg2">
                  <a:lumMod val="25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grpSp>
        <p:nvGrpSpPr>
          <p:cNvPr id="21" name="Группа 20"/>
          <p:cNvGrpSpPr/>
          <p:nvPr/>
        </p:nvGrpSpPr>
        <p:grpSpPr>
          <a:xfrm>
            <a:off x="1736681" y="1978268"/>
            <a:ext cx="3203910" cy="4305300"/>
            <a:chOff x="1147512" y="2083469"/>
            <a:chExt cx="3203910" cy="4305300"/>
          </a:xfrm>
        </p:grpSpPr>
        <p:grpSp>
          <p:nvGrpSpPr>
            <p:cNvPr id="18" name="Группа 17"/>
            <p:cNvGrpSpPr/>
            <p:nvPr/>
          </p:nvGrpSpPr>
          <p:grpSpPr>
            <a:xfrm>
              <a:off x="1147512" y="2083469"/>
              <a:ext cx="3203910" cy="3080084"/>
              <a:chOff x="594059" y="2757237"/>
              <a:chExt cx="3203910" cy="3080084"/>
            </a:xfrm>
          </p:grpSpPr>
          <p:sp>
            <p:nvSpPr>
              <p:cNvPr id="15" name="Овал 14"/>
              <p:cNvSpPr/>
              <p:nvPr/>
            </p:nvSpPr>
            <p:spPr>
              <a:xfrm>
                <a:off x="594059" y="2757237"/>
                <a:ext cx="3203910" cy="3080084"/>
              </a:xfrm>
              <a:prstGeom prst="ellipse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13" name="Рисунок 1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719011" y="4513846"/>
                <a:ext cx="1034715" cy="1034715"/>
              </a:xfrm>
              <a:prstGeom prst="rect">
                <a:avLst/>
              </a:prstGeom>
            </p:spPr>
          </p:pic>
        </p:grpSp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32621" y="5474369"/>
              <a:ext cx="914400" cy="914400"/>
            </a:xfrm>
            <a:prstGeom prst="rect">
              <a:avLst/>
            </a:prstGeom>
          </p:spPr>
        </p:pic>
      </p:grpSp>
      <p:grpSp>
        <p:nvGrpSpPr>
          <p:cNvPr id="23" name="Группа 22"/>
          <p:cNvGrpSpPr/>
          <p:nvPr/>
        </p:nvGrpSpPr>
        <p:grpSpPr>
          <a:xfrm>
            <a:off x="7108907" y="1978268"/>
            <a:ext cx="3203910" cy="4251159"/>
            <a:chOff x="7120939" y="2083469"/>
            <a:chExt cx="3203910" cy="4251159"/>
          </a:xfrm>
        </p:grpSpPr>
        <p:grpSp>
          <p:nvGrpSpPr>
            <p:cNvPr id="16" name="Группа 15"/>
            <p:cNvGrpSpPr/>
            <p:nvPr/>
          </p:nvGrpSpPr>
          <p:grpSpPr>
            <a:xfrm>
              <a:off x="7120939" y="2083469"/>
              <a:ext cx="3203910" cy="3080084"/>
              <a:chOff x="7301412" y="2644942"/>
              <a:chExt cx="3203910" cy="3080084"/>
            </a:xfrm>
          </p:grpSpPr>
          <p:grpSp>
            <p:nvGrpSpPr>
              <p:cNvPr id="12" name="Группа 11"/>
              <p:cNvGrpSpPr/>
              <p:nvPr/>
            </p:nvGrpSpPr>
            <p:grpSpPr>
              <a:xfrm>
                <a:off x="7713531" y="3201692"/>
                <a:ext cx="2494264" cy="2202491"/>
                <a:chOff x="8363236" y="4186277"/>
                <a:chExt cx="2494264" cy="2202491"/>
              </a:xfrm>
            </p:grpSpPr>
            <p:pic>
              <p:nvPicPr>
                <p:cNvPr id="9" name="Рисунок 8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107903" y="5498431"/>
                  <a:ext cx="890337" cy="890337"/>
                </a:xfrm>
                <a:prstGeom prst="rect">
                  <a:avLst/>
                </a:prstGeom>
              </p:spPr>
            </p:pic>
            <p:pic>
              <p:nvPicPr>
                <p:cNvPr id="10" name="Рисунок 9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363236" y="4186277"/>
                  <a:ext cx="1189836" cy="1189836"/>
                </a:xfrm>
                <a:prstGeom prst="rect">
                  <a:avLst/>
                </a:prstGeom>
              </p:spPr>
            </p:pic>
            <p:pic>
              <p:nvPicPr>
                <p:cNvPr id="11" name="Рисунок 10"/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673389" y="4192002"/>
                  <a:ext cx="1184111" cy="1184111"/>
                </a:xfrm>
                <a:prstGeom prst="rect">
                  <a:avLst/>
                </a:prstGeom>
              </p:spPr>
            </p:pic>
          </p:grpSp>
          <p:sp>
            <p:nvSpPr>
              <p:cNvPr id="17" name="Овал 16"/>
              <p:cNvSpPr/>
              <p:nvPr/>
            </p:nvSpPr>
            <p:spPr>
              <a:xfrm>
                <a:off x="7301412" y="2644942"/>
                <a:ext cx="3203910" cy="3080084"/>
              </a:xfrm>
              <a:prstGeom prst="ellipse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pic>
          <p:nvPicPr>
            <p:cNvPr id="20" name="Рисунок 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07803" y="5474369"/>
              <a:ext cx="860259" cy="860259"/>
            </a:xfrm>
            <a:prstGeom prst="rect">
              <a:avLst/>
            </a:prstGeom>
          </p:spPr>
        </p:pic>
        <p:pic>
          <p:nvPicPr>
            <p:cNvPr id="22" name="Рисунок 21"/>
            <p:cNvPicPr>
              <a:picLocks noChangeAspect="1"/>
            </p:cNvPicPr>
            <p:nvPr/>
          </p:nvPicPr>
          <p:blipFill rotWithShape="1">
            <a:blip r:embed="rId7"/>
            <a:srcRect l="29048" t="36510" r="28770" b="20599"/>
            <a:stretch/>
          </p:blipFill>
          <p:spPr>
            <a:xfrm>
              <a:off x="8493138" y="5720303"/>
              <a:ext cx="490842" cy="499094"/>
            </a:xfrm>
            <a:prstGeom prst="rect">
              <a:avLst/>
            </a:prstGeom>
          </p:spPr>
        </p:pic>
      </p:grpSp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78" y="2502638"/>
            <a:ext cx="900976" cy="900976"/>
          </a:xfrm>
          <a:prstGeom prst="rect">
            <a:avLst/>
          </a:prstGeom>
        </p:spPr>
      </p:pic>
      <p:pic>
        <p:nvPicPr>
          <p:cNvPr id="2054" name="Picture 6" descr="File:Sass Logo Color.sv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783" y="2502638"/>
            <a:ext cx="1201301" cy="9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861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915359" y="1978152"/>
            <a:ext cx="48006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Много </a:t>
            </a:r>
            <a:r>
              <a:rPr lang="en-US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http </a:t>
            </a:r>
            <a:r>
              <a:rPr lang="ru-RU" sz="2100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запросов</a:t>
            </a:r>
            <a:endParaRPr lang="ru-RU" sz="2100" dirty="0">
              <a:solidFill>
                <a:schemeClr val="bg2">
                  <a:lumMod val="25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442" y="526473"/>
            <a:ext cx="5704343" cy="58826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15359" y="2614334"/>
            <a:ext cx="480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Нужно </a:t>
            </a:r>
            <a:r>
              <a:rPr lang="ru-RU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контролировать порядок </a:t>
            </a:r>
            <a:r>
              <a:rPr lang="ru-RU" sz="2100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скриптов</a:t>
            </a:r>
            <a:endParaRPr lang="ru-RU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15359" y="4102238"/>
            <a:ext cx="480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 err="1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Ассеты</a:t>
            </a:r>
            <a:r>
              <a:rPr lang="ru-RU" sz="2100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нужно переносить отдельно</a:t>
            </a:r>
            <a:endParaRPr lang="ru-RU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15359" y="3551204"/>
            <a:ext cx="480060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 smtClean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Нет оптимизации</a:t>
            </a:r>
            <a:endParaRPr lang="ru-RU" sz="2100" dirty="0">
              <a:solidFill>
                <a:schemeClr val="bg2">
                  <a:lumMod val="25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68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  <p:bldP spid="6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2743200" y="361228"/>
            <a:ext cx="81326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Современные </a:t>
            </a:r>
            <a:r>
              <a:rPr lang="ru-RU" sz="4400" dirty="0" err="1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бандлеры</a:t>
            </a:r>
            <a:endParaRPr lang="ru-RU" sz="44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1026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" y="1524000"/>
            <a:ext cx="1711325" cy="193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9787" y="3461193"/>
            <a:ext cx="13335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Webpack</a:t>
            </a:r>
            <a:endParaRPr lang="ru-RU" sz="2100" dirty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701" y="1524000"/>
            <a:ext cx="1936500" cy="19365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71670" y="3460500"/>
            <a:ext cx="105156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Rollup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190" y="1524000"/>
            <a:ext cx="1936500" cy="19365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565140" y="3460500"/>
            <a:ext cx="9906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Vite.js</a:t>
            </a:r>
          </a:p>
        </p:txBody>
      </p:sp>
      <p:pic>
        <p:nvPicPr>
          <p:cNvPr id="1032" name="Picture 8" descr="Parcel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88"/>
          <a:stretch/>
        </p:blipFill>
        <p:spPr bwMode="auto">
          <a:xfrm>
            <a:off x="8934679" y="1524000"/>
            <a:ext cx="2621175" cy="193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9749966" y="3460500"/>
            <a:ext cx="9906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Parcel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497652" y="6260897"/>
            <a:ext cx="11255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ESbuild</a:t>
            </a:r>
            <a:endParaRPr lang="en-US" sz="2100" dirty="0" smtClean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33" y="4213453"/>
            <a:ext cx="2492867" cy="19365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914345" y="6260897"/>
            <a:ext cx="116484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 smtClean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Rspack</a:t>
            </a:r>
            <a:endParaRPr lang="en-US" sz="2100" dirty="0" smtClean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190" y="4201430"/>
            <a:ext cx="1936500" cy="193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0" y="171207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 CLI builders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544"/>
          <a:stretch/>
        </p:blipFill>
        <p:spPr>
          <a:xfrm>
            <a:off x="250063" y="1156830"/>
            <a:ext cx="6230472" cy="55243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6476" y="1302440"/>
            <a:ext cx="38023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Конфигурация для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targets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задается в файле </a:t>
            </a:r>
            <a:r>
              <a:rPr lang="en-US" b="1" i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angular.json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 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Секция </a:t>
            </a:r>
            <a:r>
              <a:rPr lang="en-US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architect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6476" y="3942106"/>
            <a:ext cx="38023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 CLI builder – </a:t>
            </a:r>
            <a:r>
              <a:rPr lang="en-US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npm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</a:t>
            </a:r>
            <a:r>
              <a:rPr lang="ru-RU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пакет, реализованный по структуре, понятной </a:t>
            </a:r>
            <a:r>
              <a:rPr lang="en-US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Angular Architect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7" name="Группа 6"/>
          <p:cNvGrpSpPr/>
          <p:nvPr/>
        </p:nvGrpSpPr>
        <p:grpSpPr>
          <a:xfrm>
            <a:off x="6856476" y="5001286"/>
            <a:ext cx="4560313" cy="1679929"/>
            <a:chOff x="688343" y="1755621"/>
            <a:chExt cx="4560313" cy="1679929"/>
          </a:xfrm>
        </p:grpSpPr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3"/>
            <a:srcRect l="1" r="33054" b="59312"/>
            <a:stretch/>
          </p:blipFill>
          <p:spPr>
            <a:xfrm>
              <a:off x="688343" y="1755621"/>
              <a:ext cx="4560313" cy="865659"/>
            </a:xfrm>
            <a:prstGeom prst="rect">
              <a:avLst/>
            </a:prstGeom>
          </p:spPr>
        </p:pic>
        <p:pic>
          <p:nvPicPr>
            <p:cNvPr id="10" name="Рисунок 9"/>
            <p:cNvPicPr>
              <a:picLocks noChangeAspect="1"/>
            </p:cNvPicPr>
            <p:nvPr/>
          </p:nvPicPr>
          <p:blipFill rotWithShape="1">
            <a:blip r:embed="rId4"/>
            <a:srcRect t="13023" r="9343"/>
            <a:stretch/>
          </p:blipFill>
          <p:spPr>
            <a:xfrm>
              <a:off x="688343" y="2621280"/>
              <a:ext cx="4554217" cy="814270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6856476" y="2440250"/>
            <a:ext cx="38023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b</a:t>
            </a:r>
            <a:r>
              <a:rPr lang="en-US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uild, serve, test, lint 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– default targets.</a:t>
            </a:r>
            <a:b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/>
            </a:r>
            <a:b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ng run</a:t>
            </a:r>
            <a:r>
              <a:rPr lang="en-US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b="1" i="1" dirty="0" err="1" smtClean="0"/>
              <a:t>project:target</a:t>
            </a:r>
            <a:r>
              <a:rPr lang="en-US" b="1" i="1" dirty="0"/>
              <a:t>[:configuration</a:t>
            </a:r>
            <a:r>
              <a:rPr lang="en-US" b="1" i="1" dirty="0" smtClean="0"/>
              <a:t>]</a:t>
            </a:r>
            <a:endParaRPr lang="en-US" b="1" i="1" dirty="0" smtClean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63" y="244054"/>
            <a:ext cx="623746" cy="62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3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0" y="171206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 CLI builders</a:t>
            </a:r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355449"/>
              </p:ext>
            </p:extLst>
          </p:nvPr>
        </p:nvGraphicFramePr>
        <p:xfrm>
          <a:off x="377189" y="1619626"/>
          <a:ext cx="11437621" cy="4097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3051">
                  <a:extLst>
                    <a:ext uri="{9D8B030D-6E8A-4147-A177-3AD203B41FA5}">
                      <a16:colId xmlns:a16="http://schemas.microsoft.com/office/drawing/2014/main" val="1366757412"/>
                    </a:ext>
                  </a:extLst>
                </a:gridCol>
                <a:gridCol w="4587240">
                  <a:extLst>
                    <a:ext uri="{9D8B030D-6E8A-4147-A177-3AD203B41FA5}">
                      <a16:colId xmlns:a16="http://schemas.microsoft.com/office/drawing/2014/main" val="3389189387"/>
                    </a:ext>
                  </a:extLst>
                </a:gridCol>
                <a:gridCol w="5307330">
                  <a:extLst>
                    <a:ext uri="{9D8B030D-6E8A-4147-A177-3AD203B41FA5}">
                      <a16:colId xmlns:a16="http://schemas.microsoft.com/office/drawing/2014/main" val="3894746259"/>
                    </a:ext>
                  </a:extLst>
                </a:gridCol>
              </a:tblGrid>
              <a:tr h="441827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Version &lt;</a:t>
                      </a:r>
                      <a:r>
                        <a:rPr lang="en-US" baseline="0" dirty="0" smtClean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 17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Version &gt;= 17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7746140"/>
                  </a:ext>
                </a:extLst>
              </a:tr>
              <a:tr h="227851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build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ng-packagr</a:t>
                      </a:r>
                      <a:endParaRPr lang="ru-RU" sz="1800" b="0" i="1" kern="1200" dirty="0" smtClean="0">
                        <a:solidFill>
                          <a:srgbClr val="00B05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ru-RU" sz="1800" b="0" i="1" kern="1200" dirty="0" smtClean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browser</a:t>
                      </a:r>
                      <a:endParaRPr lang="ru-RU" i="1" dirty="0">
                        <a:solidFill>
                          <a:srgbClr val="00B050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ng-packagr</a:t>
                      </a:r>
                      <a:endParaRPr lang="ru-RU" sz="1800" b="0" i="1" kern="1200" dirty="0" smtClean="0">
                        <a:solidFill>
                          <a:srgbClr val="00B05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ru-RU" sz="1800" b="0" i="1" kern="1200" dirty="0" smtClean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browser</a:t>
                      </a:r>
                      <a:endParaRPr lang="en-US" sz="1800" b="0" i="1" kern="1200" dirty="0" smtClean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en-US" sz="1800" b="0" i="1" kern="1200" dirty="0" smtClean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browser-esbuild</a:t>
                      </a:r>
                      <a:endParaRPr lang="en-US" sz="1800" b="0" i="1" kern="1200" dirty="0" smtClean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en-US" sz="1800" b="0" i="1" kern="1200" dirty="0" smtClean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application</a:t>
                      </a:r>
                      <a:endParaRPr lang="ru-RU" dirty="0" smtClean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3164317"/>
                  </a:ext>
                </a:extLst>
              </a:tr>
              <a:tr h="137726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serve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dev-server</a:t>
                      </a:r>
                      <a:endParaRPr lang="ru-RU" i="1" dirty="0">
                        <a:solidFill>
                          <a:srgbClr val="00B050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 smtClean="0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dev-server</a:t>
                      </a:r>
                      <a:endParaRPr lang="ru-RU" i="1" dirty="0">
                        <a:solidFill>
                          <a:srgbClr val="00B050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5325881"/>
                  </a:ext>
                </a:extLst>
              </a:tr>
            </a:tbl>
          </a:graphicData>
        </a:graphic>
      </p:graphicFrame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63" y="244054"/>
            <a:ext cx="623746" cy="62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05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236371" y="324284"/>
            <a:ext cx="92427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Webpack</a:t>
            </a:r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Modules</a:t>
            </a:r>
            <a:endParaRPr lang="en-US" sz="4400" dirty="0" smtClean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36371" y="1189625"/>
            <a:ext cx="41711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ECMAScript modules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CommonJS</a:t>
            </a:r>
            <a:r>
              <a:rPr lang="en-US" sz="1600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modules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AMD modules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Assets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WebAssembly</a:t>
            </a:r>
            <a:r>
              <a:rPr lang="en-US" sz="1600" b="1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modules</a:t>
            </a:r>
            <a:endParaRPr lang="en-US" sz="1600" b="1" i="1" dirty="0" smtClean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88416" y="1761726"/>
            <a:ext cx="4171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 сути, для </a:t>
            </a:r>
            <a:r>
              <a:rPr lang="ru-RU" sz="2000" i="1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вебпака</a:t>
            </a:r>
            <a:r>
              <a:rPr lang="ru-RU" sz="2000" i="1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модулем является любой файл.</a:t>
            </a:r>
            <a:endParaRPr lang="en-US" sz="2000" i="1" dirty="0" smtClean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165539" y="3315997"/>
            <a:ext cx="101313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Dependency Graph</a:t>
            </a:r>
            <a:endParaRPr lang="en-US" sz="4400" dirty="0" smtClean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11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315997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74"/>
          <a:stretch/>
        </p:blipFill>
        <p:spPr>
          <a:xfrm>
            <a:off x="1236371" y="4217829"/>
            <a:ext cx="2912337" cy="239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99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127589" y="303664"/>
            <a:ext cx="10238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e</a:t>
            </a:r>
            <a:r>
              <a:rPr lang="en-US" sz="4400" dirty="0" err="1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ntryPoint</a:t>
            </a:r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(</a:t>
            </a:r>
            <a:r>
              <a:rPr lang="ru-RU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точка входа)</a:t>
            </a:r>
            <a:endParaRPr lang="en-US" sz="4400" dirty="0" smtClean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127589" y="1433769"/>
            <a:ext cx="65868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Модуль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с которого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начинает собирать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dependency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graph</a:t>
            </a:r>
            <a:r>
              <a:rPr lang="ru-RU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r>
              <a:rPr lang="en-US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Можно указать несколько штук.</a:t>
            </a:r>
            <a:endParaRPr lang="ru-RU" sz="2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27589" y="3169345"/>
            <a:ext cx="82939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output</a:t>
            </a:r>
            <a:endParaRPr lang="en-US" sz="4400" dirty="0" smtClean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9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188809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ямоугольник 10"/>
          <p:cNvSpPr/>
          <p:nvPr/>
        </p:nvSpPr>
        <p:spPr>
          <a:xfrm>
            <a:off x="1127589" y="4299450"/>
            <a:ext cx="65868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Конфигурация для директории в которую помещается </a:t>
            </a:r>
            <a:r>
              <a:rPr lang="ru-RU" sz="2000" dirty="0" err="1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бандл</a:t>
            </a:r>
            <a:r>
              <a:rPr lang="ru-RU" sz="20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ru-RU" sz="2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98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2181</TotalTime>
  <Words>223</Words>
  <Application>Microsoft Office PowerPoint</Application>
  <PresentationFormat>Широкоэкранный</PresentationFormat>
  <Paragraphs>68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Roboto</vt:lpstr>
      <vt:lpstr>Roboto Black</vt:lpstr>
      <vt:lpstr>Тема Office</vt:lpstr>
      <vt:lpstr>Сборка Angular приложения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Сборка Angular приложения</dc:title>
  <dc:creator>mi</dc:creator>
  <cp:lastModifiedBy>mi</cp:lastModifiedBy>
  <cp:revision>63</cp:revision>
  <dcterms:created xsi:type="dcterms:W3CDTF">2025-04-12T10:51:23Z</dcterms:created>
  <dcterms:modified xsi:type="dcterms:W3CDTF">2025-05-12T20:12:24Z</dcterms:modified>
</cp:coreProperties>
</file>

<file path=docProps/thumbnail.jpeg>
</file>